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6" r:id="rId4"/>
    <p:sldId id="267" r:id="rId5"/>
    <p:sldId id="268" r:id="rId6"/>
    <p:sldId id="271" r:id="rId7"/>
    <p:sldId id="277" r:id="rId8"/>
    <p:sldId id="278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076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87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40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61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1573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575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49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65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15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49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86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B29EA-CDA3-447C-A572-7212B7DFFD65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AB81A-2504-4B2E-BB72-C99386167C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0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8DC8A8-B60C-4845-95DB-1443E7686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10441770" cy="13208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Итоговое собеседование 2019-2020 учебном году - допуск к ГИА - 9.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350FF1-34E1-4CCE-B330-D0F2C2333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624906" cy="3880773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февраля 2020 – основной срок.</a:t>
            </a:r>
          </a:p>
          <a:p>
            <a:pPr fontAlgn="t"/>
            <a:r>
              <a:rPr lang="ru-RU" sz="2800" b="1" dirty="0"/>
              <a:t>11 марта 2020</a:t>
            </a:r>
            <a:r>
              <a:rPr lang="ru-RU" sz="2800" dirty="0"/>
              <a:t> и </a:t>
            </a:r>
            <a:r>
              <a:rPr lang="ru-RU" sz="2800" b="1" dirty="0"/>
              <a:t>18 мая 2020 – дополнительные сроки.</a:t>
            </a:r>
          </a:p>
          <a:p>
            <a:pPr fontAlgn="t"/>
            <a:endParaRPr lang="ru-RU" sz="2800" b="1" dirty="0"/>
          </a:p>
          <a:p>
            <a:pPr indent="450215" algn="just"/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Итоговое собеседование как допуск к ГИА – бессрочно.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2800" b="1" dirty="0"/>
          </a:p>
          <a:p>
            <a:pPr fontAlgn="t"/>
            <a:r>
              <a:rPr lang="ru-RU" sz="2800" dirty="0"/>
              <a:t>Скачивание материалов с портала - topic9.rustest.ru</a:t>
            </a:r>
          </a:p>
          <a:p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01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36A4A73D-EDB2-4159-885A-DA93E3D708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77" t="6751" r="26121" b="3707"/>
          <a:stretch/>
        </p:blipFill>
        <p:spPr>
          <a:xfrm>
            <a:off x="359304" y="370721"/>
            <a:ext cx="3615070" cy="4108849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8BE43DD-21E3-482B-9670-69ECBDF6B4F9}"/>
              </a:ext>
            </a:extLst>
          </p:cNvPr>
          <p:cNvSpPr/>
          <p:nvPr/>
        </p:nvSpPr>
        <p:spPr>
          <a:xfrm>
            <a:off x="4318781" y="506437"/>
            <a:ext cx="744181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Приказы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Министерства образования: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Приказ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МОиН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РБ №1798 от 29.11.2019 г. о сроках проведения итогового собеседования в РБ в 2020 г.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Приказы Комитета по образованию Администрации г.Улан-Удэ соответствуют Приказам </a:t>
            </a:r>
            <a:r>
              <a:rPr kumimoji="0" lang="ru-RU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МОиН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697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720" y="109728"/>
            <a:ext cx="11058144" cy="6827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Назначение итогового собеседования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92480"/>
            <a:ext cx="9856554" cy="5693663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определение соответствия результатов освоения обучающимися основных образовательных программ основного общего образования соответствующим требованиям федерального государственного образовательного стандарта. </a:t>
            </a:r>
            <a:endParaRPr lang="ru-RU" sz="2400" b="1" dirty="0" smtClean="0">
              <a:solidFill>
                <a:srgbClr val="00000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algn="just"/>
            <a:r>
              <a:rPr lang="ru-RU" sz="2400" b="1" dirty="0" smtClean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Итоговое </a:t>
            </a:r>
            <a:r>
              <a:rPr lang="ru-RU" sz="2400" b="1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собеседование по русскому языку проводится в соответствии с Федеральным законом «Об образовании в Российской Федерации» от 29.12.2012 № 273-ФЗ и Порядком проведения государственной итоговой аттестации по образовательным программам основного общего образования, утверждённым приказом </a:t>
            </a:r>
            <a:r>
              <a:rPr lang="ru-RU" sz="2400" b="1" dirty="0" err="1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Минпросвещения</a:t>
            </a:r>
            <a:r>
              <a:rPr lang="ru-RU" sz="2400" b="1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 России и </a:t>
            </a:r>
            <a:r>
              <a:rPr lang="ru-RU" sz="2400" b="1" dirty="0" err="1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Рособрнадзора</a:t>
            </a:r>
            <a:r>
              <a:rPr lang="ru-RU" sz="2400" b="1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 от 07.11.2018 № 189/1513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81846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1648"/>
            <a:ext cx="10015050" cy="11948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 Характеристика </a:t>
            </a:r>
            <a:r>
              <a:rPr lang="ru-RU" dirty="0" smtClean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</a:br>
            <a:r>
              <a:rPr lang="ru-RU" dirty="0" smtClean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структуры </a:t>
            </a:r>
            <a:r>
              <a:rPr lang="ru-RU" dirty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и содержания </a:t>
            </a:r>
            <a:r>
              <a:rPr lang="ru-RU" dirty="0" smtClean="0">
                <a:solidFill>
                  <a:srgbClr val="000000"/>
                </a:solidFill>
                <a:latin typeface="Courier New" panose="02070309020205020404" pitchFamily="49" charset="0"/>
                <a:ea typeface="Courier New" panose="02070309020205020404" pitchFamily="49" charset="0"/>
              </a:rPr>
              <a:t> ИС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6714655"/>
              </p:ext>
            </p:extLst>
          </p:nvPr>
        </p:nvGraphicFramePr>
        <p:xfrm>
          <a:off x="463296" y="1426464"/>
          <a:ext cx="10972800" cy="10004044"/>
        </p:xfrm>
        <a:graphic>
          <a:graphicData uri="http://schemas.openxmlformats.org/drawingml/2006/table">
            <a:tbl>
              <a:tblPr/>
              <a:tblGrid>
                <a:gridCol w="10972800">
                  <a:extLst>
                    <a:ext uri="{9D8B030D-6E8A-4147-A177-3AD203B41FA5}">
                      <a16:colId xmlns:a16="http://schemas.microsoft.com/office/drawing/2014/main" xmlns="" val="2531965761"/>
                    </a:ext>
                  </a:extLst>
                </a:gridCol>
              </a:tblGrid>
              <a:tr h="5272518">
                <a:tc>
                  <a:txBody>
                    <a:bodyPr/>
                    <a:lstStyle/>
                    <a:p>
                      <a:pPr marL="50800" marR="254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0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marR="254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0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marR="254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0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marR="25400" indent="304800" algn="ctr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ru-RU" sz="32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четыре </a:t>
                      </a:r>
                      <a:r>
                        <a:rPr lang="ru-RU" sz="32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задания базового уровня сложности.</a:t>
                      </a:r>
                      <a:endParaRPr lang="ru-RU" sz="3200" spc="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endParaRPr lang="ru-RU" sz="20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endParaRPr lang="ru-RU" sz="20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endParaRPr lang="ru-RU" sz="20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r>
                        <a:rPr lang="ru-RU" sz="28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Задание </a:t>
                      </a:r>
                      <a:r>
                        <a:rPr lang="ru-RU" sz="28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1 - чтение вслух текста научно-публицистического </a:t>
                      </a: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r>
                        <a:rPr lang="ru-RU" sz="28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стиля</a:t>
                      </a:r>
                      <a:r>
                        <a:rPr lang="ru-RU" sz="28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 </a:t>
                      </a: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r>
                        <a:rPr lang="ru-RU" sz="28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Задание </a:t>
                      </a:r>
                      <a:r>
                        <a:rPr lang="ru-RU" sz="28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	- подробный пересказ текста с	</a:t>
                      </a:r>
                      <a:r>
                        <a:rPr lang="ru-RU" sz="28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привлечением</a:t>
                      </a:r>
                    </a:p>
                    <a:p>
                      <a:pPr marL="355600" marR="25400" algn="just">
                        <a:lnSpc>
                          <a:spcPts val="1080"/>
                        </a:lnSpc>
                        <a:spcAft>
                          <a:spcPts val="0"/>
                        </a:spcAft>
                        <a:tabLst>
                          <a:tab pos="1019810" algn="l"/>
                          <a:tab pos="4055745" algn="r"/>
                        </a:tabLst>
                      </a:pPr>
                      <a:endParaRPr lang="ru-RU" sz="2800" spc="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ru-RU" sz="28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дополнительной </a:t>
                      </a:r>
                      <a:r>
                        <a:rPr lang="ru-RU" sz="28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информации.</a:t>
                      </a:r>
                      <a:endParaRPr lang="ru-RU" sz="2800" spc="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ru-RU" sz="28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Задание </a:t>
                      </a:r>
                      <a:r>
                        <a:rPr lang="ru-RU" sz="28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3 - тематическое монологическое высказывание</a:t>
                      </a:r>
                      <a:r>
                        <a:rPr lang="ru-RU" sz="28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ru-RU" sz="28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Задание 4 - участие в диалоге</a:t>
                      </a:r>
                      <a:r>
                        <a:rPr lang="ru-RU" sz="28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endParaRPr lang="ru-RU" sz="2800" spc="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1385"/>
                        </a:spcAft>
                      </a:pPr>
                      <a:r>
                        <a:rPr lang="ru-RU" sz="28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 задания представляют собой задания с развёрнутым </a:t>
                      </a:r>
                      <a:endParaRPr lang="ru-RU" sz="2800" spc="5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1385"/>
                        </a:spcAft>
                      </a:pPr>
                      <a:r>
                        <a:rPr lang="ru-RU" sz="2800" spc="5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ответом</a:t>
                      </a:r>
                      <a:r>
                        <a:rPr lang="ru-RU" sz="2800" spc="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2800" spc="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62763576"/>
                  </a:ext>
                </a:extLst>
              </a:tr>
              <a:tr h="4731526">
                <a:tc>
                  <a:txBody>
                    <a:bodyPr/>
                    <a:lstStyle/>
                    <a:p>
                      <a:pPr marL="50800" indent="304800" algn="just">
                        <a:lnSpc>
                          <a:spcPts val="1080"/>
                        </a:lnSpc>
                        <a:spcAft>
                          <a:spcPts val="1385"/>
                        </a:spcAft>
                      </a:pPr>
                      <a:endParaRPr lang="ru-RU" sz="2800" spc="5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6318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61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304" y="182880"/>
            <a:ext cx="11753088" cy="8290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Сроки и продолжительность проведения итогового собеседования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952" y="1011936"/>
            <a:ext cx="11253216" cy="562051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Итоговое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собеседования проводится во вторую среду февраля.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Продолжительность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проведения итогового собеседования для каждого участника итогового собеседования составляет в среднем 15 минут.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Для участников итогового собеседования с ОВЗ, участников итогового собеседования – детей-инвалидов и инвалидов продолжительность проведения итогового собеседования увеличивается на 30 минут.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В продолжительность итогового собеседования не включается время, отведенное на подготовительные мероприятия (приветствие участника итогового собеседования, внесение сведений в ведомость учета проведения итогового собеседования в аудитории, инструктаж участника собеседования экзаменатором-собеседником по выполнению заданий КИМ до начала процедуры и др.).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3600" dirty="0" smtClean="0">
              <a:solidFill>
                <a:srgbClr val="00000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endParaRPr lang="ru-RU" sz="3600" dirty="0" smtClean="0">
              <a:solidFill>
                <a:srgbClr val="00000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5245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426720"/>
            <a:ext cx="10453962" cy="6169151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В случае получения неудовлетворительного результата («незачет») за итоговое собеседование обучающиеся, экстерны вправе пересдать итоговое собеседование в текущем учебном году, но 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не более двух раз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и только в дополнительные сроки, предусмотренные расписанием проведения итогового собеседования (во вторую рабочую среду марта и первый рабочий понедельник мая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</a:p>
          <a:p>
            <a:pPr marL="457200" lvl="1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Участники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итогового собеседования могут быть повторно допущены в текущем учебном году к прохождению итогового собеседования в случаях, предусмотренных настоящими Рекомендациями, в дополнительные сроки.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6321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256032"/>
            <a:ext cx="11509248" cy="71932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Оценивание работ участников итогового собеседования 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</a:t>
            </a: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двум </a:t>
            </a:r>
            <a:r>
              <a:rPr lang="ru-RU" sz="28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схемам: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456" y="975360"/>
            <a:ext cx="11643360" cy="57058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Первая схема: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проверка ответов каждого участника итогового собеседования осуществляется экспертом непосредственно в процессе ответа по специально разработанным критериям по системе «зачет»/«незачет».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При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необходимости, возможно повторное прослушивание и оценивание записи ответов отдельных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участников.</a:t>
            </a:r>
          </a:p>
          <a:p>
            <a:pPr marL="0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Вторая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схема: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проверка ответов каждого участника итогового собеседования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после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окончания проведения итогового собеседования в соответствии с критериями по аудиозаписям ответов участников итогового собеседования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/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Проверка и оценивание итогового собеседования 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должна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завершиться не позднее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чем через пять календарных дней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с даты проведения итогового собеседования.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09470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688" y="426720"/>
            <a:ext cx="11643360" cy="6266687"/>
          </a:xfrm>
        </p:spPr>
        <p:txBody>
          <a:bodyPr>
            <a:normAutofit/>
          </a:bodyPr>
          <a:lstStyle/>
          <a:p>
            <a:pPr indent="449580" algn="just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Экзаменатор-собеседник создает доброжелательную рабочую атмосферу.</a:t>
            </a:r>
          </a:p>
          <a:p>
            <a:pPr indent="449580" algn="just"/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Экзаменатор-собеседник при проведении итогового собеседования организует деятельность участника итогового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собеседования.</a:t>
            </a:r>
          </a:p>
          <a:p>
            <a:pPr indent="449580" algn="just"/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Выполняет роль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собеседника.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49580" algn="just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выдает КИМ итогового собеседования;</a:t>
            </a:r>
          </a:p>
          <a:p>
            <a:pPr indent="449580" algn="just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фиксирует время выполнения каждого задания КИМ итогового собеседования, следит за соблюдением времени, отведенного на: подготовку ответа, ответ участника итогового собеседования, общее время, отведенное на проведение итогового собеседования для каждого участника (время может быть скорректировано с учетом индивидуальных особенностей участников итогового собеседования);</a:t>
            </a:r>
          </a:p>
          <a:p>
            <a:pPr indent="449580" algn="just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следит за тем, чтобы участник итогового собеседования произнес под аудиозапись свою фамилию, имя, отчество, номер варианта прежде, чем приступить к ответу (в продолжительность проведения итогового собеседования не включается);</a:t>
            </a:r>
          </a:p>
          <a:p>
            <a:pPr indent="449580" algn="just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следит за тем, чтобы участник итогового собеседования произносил номер задания перед ответом на каждое из заданий.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31082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551</Words>
  <Application>Microsoft Office PowerPoint</Application>
  <PresentationFormat>Широкоэкранный</PresentationFormat>
  <Paragraphs>68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Times New Roman</vt:lpstr>
      <vt:lpstr>Trebuchet MS</vt:lpstr>
      <vt:lpstr>Тема Office</vt:lpstr>
      <vt:lpstr>Итоговое собеседование 2019-2020 учебном году - допуск к ГИА - 9.</vt:lpstr>
      <vt:lpstr>Презентация PowerPoint</vt:lpstr>
      <vt:lpstr>Назначение итогового собеседования</vt:lpstr>
      <vt:lpstr> Характеристика  структуры и содержания  ИС</vt:lpstr>
      <vt:lpstr>Сроки и продолжительность проведения итогового собеседования</vt:lpstr>
      <vt:lpstr>Презентация PowerPoint</vt:lpstr>
      <vt:lpstr>Оценивание работ участников итогового собеседования по двум схемам: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государственный экзамен  2020 год</dc:title>
  <dc:creator>Admin</dc:creator>
  <cp:lastModifiedBy>USER1</cp:lastModifiedBy>
  <cp:revision>21</cp:revision>
  <dcterms:created xsi:type="dcterms:W3CDTF">2020-01-23T02:13:36Z</dcterms:created>
  <dcterms:modified xsi:type="dcterms:W3CDTF">2020-03-19T14:42:24Z</dcterms:modified>
</cp:coreProperties>
</file>