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handoutMasterIdLst>
    <p:handoutMasterId r:id="rId44"/>
  </p:handoutMasterIdLst>
  <p:sldIdLst>
    <p:sldId id="263" r:id="rId2"/>
    <p:sldId id="267" r:id="rId3"/>
    <p:sldId id="269" r:id="rId4"/>
    <p:sldId id="270" r:id="rId5"/>
    <p:sldId id="274" r:id="rId6"/>
    <p:sldId id="265" r:id="rId7"/>
    <p:sldId id="266" r:id="rId8"/>
    <p:sldId id="257" r:id="rId9"/>
    <p:sldId id="258" r:id="rId10"/>
    <p:sldId id="259" r:id="rId11"/>
    <p:sldId id="271" r:id="rId12"/>
    <p:sldId id="276" r:id="rId13"/>
    <p:sldId id="277" r:id="rId14"/>
    <p:sldId id="292" r:id="rId15"/>
    <p:sldId id="294" r:id="rId16"/>
    <p:sldId id="278" r:id="rId17"/>
    <p:sldId id="279" r:id="rId18"/>
    <p:sldId id="280" r:id="rId19"/>
    <p:sldId id="281" r:id="rId20"/>
    <p:sldId id="282" r:id="rId21"/>
    <p:sldId id="295" r:id="rId22"/>
    <p:sldId id="296" r:id="rId23"/>
    <p:sldId id="297" r:id="rId24"/>
    <p:sldId id="298" r:id="rId25"/>
    <p:sldId id="299" r:id="rId26"/>
    <p:sldId id="311" r:id="rId27"/>
    <p:sldId id="312" r:id="rId28"/>
    <p:sldId id="313" r:id="rId29"/>
    <p:sldId id="314" r:id="rId30"/>
    <p:sldId id="283" r:id="rId31"/>
    <p:sldId id="284" r:id="rId32"/>
    <p:sldId id="287" r:id="rId33"/>
    <p:sldId id="286" r:id="rId34"/>
    <p:sldId id="285" r:id="rId35"/>
    <p:sldId id="306" r:id="rId36"/>
    <p:sldId id="302" r:id="rId37"/>
    <p:sldId id="303" r:id="rId38"/>
    <p:sldId id="304" r:id="rId39"/>
    <p:sldId id="305" r:id="rId40"/>
    <p:sldId id="301" r:id="rId41"/>
    <p:sldId id="310" r:id="rId42"/>
  </p:sldIdLst>
  <p:sldSz cx="9144000" cy="6858000" type="screen4x3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8484D1-72BE-449A-962F-560E1DA5C303}" type="datetimeFigureOut">
              <a:rPr lang="ru-RU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1C17EE-30CB-4605-8B9B-9751D64DB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52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00508006-985E-4B03-B457-7107BE48B767}" type="datetimeFigureOut">
              <a:rPr lang="ru-RU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E2865F5A-19BE-46D2-ACD2-3A8561029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2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33D6B9-E213-42B9-B1D5-B9C43973EA21}" type="slidenum">
              <a:rPr 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05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CA1EA4-84EB-4DA4-AFF5-B71B2383517F}" type="slidenum">
              <a:rPr 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46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C51F68-04D9-49C5-9EF3-D6EB6BB0266E}" type="slidenum">
              <a:rPr 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57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02C4FF-8B23-4B2A-9563-C1FEDA78D315}" type="slidenum">
              <a:rPr 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01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CB5FFD-CDB8-43C8-8A40-29AF68DB12CB}" type="slidenum">
              <a:rPr 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44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B4C0A9-F5CB-457F-8F47-AB951F46DC4D}" type="slidenum">
              <a:rPr 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18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9BC172-4239-46C6-868D-91D765476E40}" type="slidenum">
              <a:rPr 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9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9AD716-F059-46DC-903F-D94FF161D917}" type="slidenum">
              <a:rPr 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16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8242BC-897F-4B84-B3D2-D48AB1B53659}" type="slidenum">
              <a:rPr 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2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CBDF02-88EE-4E05-B39B-C6E3971242A9}" type="slidenum">
              <a:rPr 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6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7335A5-D670-471A-AC71-A14DBCC3B5B9}" type="slidenum">
              <a:rPr 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0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0204F7-67BD-4F7F-B3A3-73D6459D72BF}" type="slidenum">
              <a:rPr 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25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3EC5BF-C606-4F4B-A2ED-88816FE1FB90}" type="slidenum">
              <a:rPr 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9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633B48-A4A3-49F9-9EF4-CFF367F14C80}" type="slidenum">
              <a:rPr 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70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46C1D7-4293-4F78-917B-0539D99E7620}" type="slidenum">
              <a:rPr 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A935-2E7A-4D2B-BB3A-4C8B08783CBA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CC811-0C89-40EA-9E7B-A1FFD023E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74154"/>
      </p:ext>
    </p:extLst>
  </p:cSld>
  <p:clrMapOvr>
    <a:masterClrMapping/>
  </p:clrMapOvr>
  <p:transition advClick="0"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2D0D4-BDFF-4B25-88E8-FAB84E0F2D86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4139-B2DB-4279-BB51-9DF13DE05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04965"/>
      </p:ext>
    </p:extLst>
  </p:cSld>
  <p:clrMapOvr>
    <a:masterClrMapping/>
  </p:clrMapOvr>
  <p:transition advClick="0"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2DE3-19A9-4A72-89A7-0B6444B1B00A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4CE74-0273-459B-8075-A38C889A8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1166"/>
      </p:ext>
    </p:extLst>
  </p:cSld>
  <p:clrMapOvr>
    <a:masterClrMapping/>
  </p:clrMapOvr>
  <p:transition advClick="0"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B3A1A-59DC-496E-87B9-F96AA5BFF78E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91E5-2B8F-41EE-9EA8-D615D263B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26131"/>
      </p:ext>
    </p:extLst>
  </p:cSld>
  <p:clrMapOvr>
    <a:masterClrMapping/>
  </p:clrMapOvr>
  <p:transition advClick="0"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7368E-612C-41E6-A50A-1B13907200D6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C73F-01EB-465A-9F8E-3AD41E256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49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0A4B-9D6A-4AAA-A0A7-CE32A973466A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BF696-A7C2-4B89-8B68-88838C3B3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2940"/>
      </p:ext>
    </p:extLst>
  </p:cSld>
  <p:clrMapOvr>
    <a:masterClrMapping/>
  </p:clrMapOvr>
  <p:transition advClick="0"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249D9-1FF4-4801-998E-483EC25A2BE0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DCE4A-623B-4526-ADB6-35786F2E2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60504"/>
      </p:ext>
    </p:extLst>
  </p:cSld>
  <p:clrMapOvr>
    <a:masterClrMapping/>
  </p:clrMapOvr>
  <p:transition advClick="0"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A9ED-3BE0-48F1-9437-1B7DDE2DA785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FBF3-F6BA-4C31-87D5-4D76D9EB1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47957"/>
      </p:ext>
    </p:extLst>
  </p:cSld>
  <p:clrMapOvr>
    <a:masterClrMapping/>
  </p:clrMapOvr>
  <p:transition advClick="0"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8352F-01F7-4934-8BFF-638636ED5DB7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8509-43EA-4CD1-8FDD-90AC87245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09968"/>
      </p:ext>
    </p:extLst>
  </p:cSld>
  <p:clrMapOvr>
    <a:masterClrMapping/>
  </p:clrMapOvr>
  <p:transition advClick="0"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DC26-3E84-4831-BB6C-BBADECAEEA4F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5B3E5-7AFC-46C4-8B9D-64EAF6805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99621"/>
      </p:ext>
    </p:extLst>
  </p:cSld>
  <p:clrMapOvr>
    <a:masterClrMapping/>
  </p:clrMapOvr>
  <p:transition advClick="0"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56818-9A06-453B-8592-3460FC7C7F2C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43AC-C897-4D85-B9D9-CC5BBA73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49116"/>
      </p:ext>
    </p:extLst>
  </p:cSld>
  <p:clrMapOvr>
    <a:masterClrMapping/>
  </p:clrMapOvr>
  <p:transition advClick="0"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CA5983-2E37-4DFB-A2A4-FEDD06ADEEF4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2F9221-0A7D-49B3-954B-8E9B1F6F4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04" r:id="rId4"/>
    <p:sldLayoutId id="2147483710" r:id="rId5"/>
    <p:sldLayoutId id="2147483705" r:id="rId6"/>
    <p:sldLayoutId id="2147483711" r:id="rId7"/>
    <p:sldLayoutId id="2147483712" r:id="rId8"/>
    <p:sldLayoutId id="2147483713" r:id="rId9"/>
    <p:sldLayoutId id="2147483706" r:id="rId10"/>
    <p:sldLayoutId id="2147483714" r:id="rId11"/>
  </p:sldLayoutIdLst>
  <p:transition advClick="0" advTm="900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4;&#1072;&#1084;&#1072;\Stas_Mihaylov_-_Moya_milaya_mama_Svet_tvoih_glaz_vsyudu_ryadom_so_mnoy._Bredu_po_(get-tune.net)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027.radikal.ru/0805/60/c28265b07c4d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otokonkurs.ru/project/images/fotos/9001_10000/9342/foto_9342.jpe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400" y="762000"/>
            <a:ext cx="6172200" cy="1894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3581400"/>
            <a:ext cx="4953000" cy="1371600"/>
          </a:xfrm>
        </p:spPr>
        <p:txBody>
          <a:bodyPr>
            <a:normAutofit fontScale="85000" lnSpcReduction="20000"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«Без солнца не цветут цветы, без любви нет счастья, без женщины нет любви, без матери нет ни поэта, ни героя»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                                                    (М. Горький)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33400"/>
            <a:ext cx="7467600" cy="20005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latin typeface="a_AlgeriusCapsNr" pitchFamily="82" charset="-5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latin typeface="a_AlgeriusCapsNr" pitchFamily="82" charset="-5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latin typeface="a_AlgeriusCapsNr" pitchFamily="82" charset="-52"/>
              </a:rPr>
              <a:t>«Без матери нет ни поэта ,</a:t>
            </a:r>
            <a:r>
              <a:rPr lang="ru-RU" sz="5400" b="1" i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latin typeface="a_AlgeriusCapsNr" pitchFamily="82" charset="-52"/>
              </a:rPr>
              <a:t>ни героя…»</a:t>
            </a:r>
            <a:endParaRPr lang="ru-RU" sz="54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latin typeface="a_AlgeriusCapsNr" pitchFamily="82" charset="-52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slidesharecdn.com/random-110430001906-phpapp02/95/slide-13-728.jpg?13041408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838200" y="1371600"/>
            <a:ext cx="7467600" cy="2286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cap="none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10 января 1998 года президент Борис Ельцин подписал Указ о праздновании Дня матери в России.</a:t>
            </a:r>
            <a:br>
              <a:rPr lang="ru-RU" sz="3200" cap="none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</a:br>
            <a:r>
              <a:rPr lang="ru-RU" sz="3200" cap="none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Символами праздника являются цветок незабудка и плюшевый медведь</a:t>
            </a:r>
            <a:r>
              <a:rPr lang="ru-RU" sz="8800" cap="none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 </a:t>
            </a:r>
            <a:br>
              <a:rPr lang="ru-RU" sz="8800" cap="none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</a:br>
            <a:endParaRPr lang="ru-RU" sz="8800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BodoniNova" pitchFamily="18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226">
            <a:off x="601989" y="3656039"/>
            <a:ext cx="3675954" cy="3016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528">
            <a:off x="5029199" y="3276600"/>
            <a:ext cx="3810001" cy="3581400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640763" cy="3455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/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Banco" pitchFamily="18" charset="0"/>
              </a:rPr>
              <a:t> Страница 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Banco" pitchFamily="18" charset="0"/>
              </a:rPr>
            </a:br>
            <a:r>
              <a:rPr lang="ru-RU" b="1" dirty="0" smtClean="0">
                <a:solidFill>
                  <a:srgbClr val="FF0000"/>
                </a:solidFill>
              </a:rPr>
              <a:t>Образ матери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изобразительном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искусстве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733800"/>
            <a:ext cx="7453313" cy="2808288"/>
          </a:xfrm>
        </p:spPr>
        <p:txBody>
          <a:bodyPr/>
          <a:lstStyle/>
          <a:p>
            <a:r>
              <a:rPr lang="ru-RU" b="1" i="1" smtClean="0">
                <a:solidFill>
                  <a:srgbClr val="0070C0"/>
                </a:solidFill>
                <a:latin typeface="Century Schoolbook" panose="02040604050505020304" pitchFamily="18" charset="0"/>
              </a:rPr>
              <a:t>Я верю, что женщина – чудо такое,</a:t>
            </a:r>
          </a:p>
          <a:p>
            <a:r>
              <a:rPr lang="ru-RU" b="1" i="1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Какого на Млечном пути не сыскать,</a:t>
            </a:r>
          </a:p>
          <a:p>
            <a:r>
              <a:rPr lang="ru-RU" b="1" i="1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И если «любимая» - слово святое,</a:t>
            </a:r>
          </a:p>
          <a:p>
            <a:r>
              <a:rPr lang="ru-RU" b="1" i="1" smtClean="0">
                <a:solidFill>
                  <a:srgbClr val="0070C0"/>
                </a:solidFill>
                <a:latin typeface="Century Schoolbook" panose="02040604050505020304" pitchFamily="18" charset="0"/>
              </a:rPr>
              <a:t>То трижды священное –женщина-мать!»</a:t>
            </a:r>
          </a:p>
          <a:p>
            <a:pPr algn="r"/>
            <a:r>
              <a:rPr lang="ru-RU" i="1" smtClean="0">
                <a:solidFill>
                  <a:srgbClr val="0070C0"/>
                </a:solidFill>
              </a:rPr>
              <a:t>			Л. Рогожников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93675" y="234950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/>
            </a:r>
            <a:b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</a:br>
            <a:endParaRPr lang="ru-RU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5605" name="Picture 10" descr="лик-матер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0"/>
            <a:ext cx="302418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800600" y="946150"/>
            <a:ext cx="43434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Рафаэль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yarsky" pitchFamily="33" charset="0"/>
              </a:rPr>
              <a:t>Сикстинская Мадонна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27652" name="Picture 5" descr="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598988" cy="64531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800600" y="946150"/>
            <a:ext cx="43434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Рафаэль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yarsky" pitchFamily="33" charset="0"/>
              </a:rPr>
              <a:t> Мадонна с гвоздиками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29699" name="Picture 2" descr="Рафаэль Санти - Мадонна с гвозди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6101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31747" name="Picture 2" descr="C:\Users\Оксана\Pictures\11 кл мхк\pict\sbig\1_1_3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67288" cy="6858000"/>
          </a:xfr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800600" y="946150"/>
            <a:ext cx="43434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Рафаэль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yarsky" pitchFamily="33" charset="0"/>
              </a:rPr>
              <a:t> Мадонна в зелени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040313" y="1773238"/>
            <a:ext cx="3798887" cy="44640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В. Васнецов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yarsky" pitchFamily="33" charset="0"/>
              </a:rPr>
              <a:t>«Богоматерь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yarsky" pitchFamily="33" charset="0"/>
              </a:rPr>
              <a:t>с младенцем»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42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Boyarsky" pitchFamily="33" charset="0"/>
            </a:endParaRPr>
          </a:p>
        </p:txBody>
      </p:sp>
      <p:pic>
        <p:nvPicPr>
          <p:cNvPr id="33795" name="Picture 4" descr="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263"/>
            <a:ext cx="4694238" cy="640873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230813"/>
            <a:ext cx="4122738" cy="1246187"/>
          </a:xfrm>
        </p:spPr>
        <p:txBody>
          <a:bodyPr>
            <a:normAutofit lnSpcReduction="1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yarsky" pitchFamily="33" charset="0"/>
              </a:rPr>
              <a:t>Богоматерь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yarsky" pitchFamily="33" charset="0"/>
              </a:rPr>
              <a:t>Тихвинская</a:t>
            </a:r>
            <a:r>
              <a:rPr lang="ru-RU" sz="1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1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</p:txBody>
      </p:sp>
      <p:pic>
        <p:nvPicPr>
          <p:cNvPr id="35844" name="Picture 4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7"/>
          <a:stretch>
            <a:fillRect/>
          </a:stretch>
        </p:blipFill>
        <p:spPr bwMode="auto">
          <a:xfrm>
            <a:off x="611188" y="260350"/>
            <a:ext cx="3590925" cy="4824413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7"/>
          <a:stretch>
            <a:fillRect/>
          </a:stretch>
        </p:blipFill>
        <p:spPr bwMode="auto">
          <a:xfrm>
            <a:off x="5003800" y="260350"/>
            <a:ext cx="3457575" cy="4824413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930775" y="5013325"/>
            <a:ext cx="38893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ru-RU" sz="800" dirty="0">
              <a:solidFill>
                <a:srgbClr val="A50021"/>
              </a:solidFill>
              <a:latin typeface="+mn-lt"/>
            </a:endParaRPr>
          </a:p>
          <a:p>
            <a:pPr marL="342900" indent="-342900"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sz="3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yarsky" pitchFamily="33" charset="0"/>
              </a:rPr>
              <a:t>Богоматерь</a:t>
            </a:r>
          </a:p>
          <a:p>
            <a:pPr marL="342900" indent="-342900"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sz="4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yarsky" pitchFamily="33" charset="0"/>
              </a:rPr>
              <a:t>Казанская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		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1989138"/>
            <a:ext cx="4724400" cy="414178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A50021"/>
                </a:solidFill>
              </a:rPr>
              <a:t>	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Богоматерь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yarsky" pitchFamily="33" charset="0"/>
              </a:rPr>
              <a:t>Владимирская</a:t>
            </a:r>
          </a:p>
        </p:txBody>
      </p:sp>
      <p:pic>
        <p:nvPicPr>
          <p:cNvPr id="37892" name="Picture 4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170363" cy="648017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685800"/>
            <a:ext cx="3810000" cy="4800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К.Петров – Водкин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yarsky" pitchFamily="33" charset="0"/>
              </a:rPr>
              <a:t>«Петроградская Мадонна»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39940" name="Picture 4" descr="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8138" y="609600"/>
            <a:ext cx="4194175" cy="4800600"/>
          </a:xfrm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838200" y="838200"/>
            <a:ext cx="716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endParaRPr lang="ru-RU" sz="480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838200" y="806450"/>
            <a:ext cx="7315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slon" pitchFamily="34" charset="0"/>
                <a:ea typeface="Times New Roman" pitchFamily="18" charset="0"/>
                <a:cs typeface="Arial" pitchFamily="34" charset="0"/>
              </a:rPr>
              <a:t>На белом свете есть такие слова, которые мы называем святыми. И одно из  таких святых, теплых, ласковых слов - слово мама. Слово, которое ребенок говорит чаще всего, - это слово мама. Слово, о котором говорят с любовью, с чувством вины, отчаянием и верой. Слово, при котором  взрослый, хмурый человек улыбнется,- это тоже слово мама.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slon" pitchFamily="34" charset="0"/>
                <a:ea typeface="Times New Roman" pitchFamily="18" charset="0"/>
                <a:cs typeface="Arial" pitchFamily="34" charset="0"/>
              </a:rPr>
              <a:t>    Это слово несет в себе тепло –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Caslon" pitchFamily="34" charset="0"/>
                <a:ea typeface="Times New Roman" pitchFamily="18" charset="0"/>
                <a:cs typeface="Arial" pitchFamily="34" charset="0"/>
              </a:rPr>
              <a:t>тепло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slon" pitchFamily="34" charset="0"/>
                <a:ea typeface="Times New Roman" pitchFamily="18" charset="0"/>
                <a:cs typeface="Arial" pitchFamily="34" charset="0"/>
              </a:rPr>
              <a:t> материнских рук, материнского слова, материнской души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1435100"/>
            <a:ext cx="3643313" cy="46910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1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О. Ренуар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yarsky" pitchFamily="33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yarsky" pitchFamily="33" charset="0"/>
              </a:rPr>
              <a:t>«Мадам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yarsky" pitchFamily="33" charset="0"/>
              </a:rPr>
              <a:t>Шарпантье            с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yarsky" pitchFamily="33" charset="0"/>
              </a:rPr>
              <a:t>детьми»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41988" name="Picture 4" descr="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5900" y="609600"/>
            <a:ext cx="4438650" cy="4800600"/>
          </a:xfrm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smtClean="0">
                <a:latin typeface="Georgia" pitchFamily="18" charset="0"/>
              </a:rPr>
              <a:t>Во все времена художниками воспевалась красота женщины. Но именно образ женщины – матери являлся идеалом женской красоты.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i="1" smtClean="0">
              <a:latin typeface="Georgia" pitchFamily="18" charset="0"/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smtClean="0">
                <a:latin typeface="Georgia" pitchFamily="18" charset="0"/>
              </a:rPr>
              <a:t>Идеалом, главным и неизменным, является идеал материнства.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i="1" smtClean="0">
              <a:latin typeface="Georgia" pitchFamily="18" charset="0"/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smtClean="0">
                <a:latin typeface="Georgia" pitchFamily="18" charset="0"/>
              </a:rPr>
              <a:t>Красота женщины – это красота материнства.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Banco" pitchFamily="18" charset="0"/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Banco" pitchFamily="18" charset="0"/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Banco" pitchFamily="18" charset="0"/>
              </a:rPr>
              <a:t>Страница 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Banco" pitchFamily="18" charset="0"/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Banco" pitchFamily="18" charset="0"/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Banco" pitchFamily="18" charset="0"/>
              </a:rPr>
            </a:br>
            <a:r>
              <a:rPr lang="ru-RU" b="1" dirty="0" smtClean="0">
                <a:solidFill>
                  <a:srgbClr val="FF0000"/>
                </a:solidFill>
              </a:rPr>
              <a:t>Образ матери в литературе</a:t>
            </a:r>
            <a:endParaRPr lang="ru-RU" sz="4000" b="1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C:\Documents and Settings\ADMIN\Рабочий стол\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057400"/>
            <a:ext cx="2424113" cy="34290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875" y="2428875"/>
            <a:ext cx="4972050" cy="21145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Я верю, что женщина – чудо такое,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Какого на Млечном пути не сыскать,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И если «любовь» - это слово святое,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То трижды священное – «женщина – мать»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14688" y="785813"/>
            <a:ext cx="5572125" cy="5000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Велика и многообразна русская литература. Неоспоримо её гражданское и общественное звучание и значение.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Одна из святых страниц в нашей литературе, дорогая и близкая любому </a:t>
            </a:r>
            <a:r>
              <a:rPr lang="ru-RU" sz="2800" b="1" dirty="0" err="1" smtClean="0">
                <a:solidFill>
                  <a:srgbClr val="0070C0"/>
                </a:solidFill>
              </a:rPr>
              <a:t>неочерствевшему</a:t>
            </a:r>
            <a:r>
              <a:rPr lang="ru-RU" sz="2800" b="1" dirty="0" smtClean="0">
                <a:solidFill>
                  <a:srgbClr val="0070C0"/>
                </a:solidFill>
              </a:rPr>
              <a:t> сердцу, – это произведения о матери.</a:t>
            </a:r>
          </a:p>
        </p:txBody>
      </p:sp>
      <p:pic>
        <p:nvPicPr>
          <p:cNvPr id="2050" name="Picture 2" descr="C:\Documents and Settings\ADMIN\Рабочий стол\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0188"/>
            <a:ext cx="27860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38" y="928688"/>
            <a:ext cx="5715000" cy="5286375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0070C0"/>
                </a:solidFill>
              </a:rPr>
              <a:t>    Мать… Самый дорогой и близкий человек. Мать – наш  ангел – хранитель. По- настоящему, глубоко тема матери зазвучала в поэзии Николая Алексеевича Некрасова. Образ женщины – матери ярко представлен Некрасовым во многих его произведениях («В полном разгаре  страда   деревенская»,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0070C0"/>
                </a:solidFill>
              </a:rPr>
              <a:t>    «</a:t>
            </a:r>
            <a:r>
              <a:rPr lang="ru-RU" sz="3000" b="1" dirty="0" err="1" smtClean="0">
                <a:solidFill>
                  <a:srgbClr val="0070C0"/>
                </a:solidFill>
              </a:rPr>
              <a:t>Орина</a:t>
            </a:r>
            <a:r>
              <a:rPr lang="ru-RU" sz="3000" b="1" dirty="0" smtClean="0">
                <a:solidFill>
                  <a:srgbClr val="0070C0"/>
                </a:solidFill>
              </a:rPr>
              <a:t>, мать солдатская», «Внимая ужасам войны», «Кому на Руси жить хорошо»…)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ADMIN\Рабочий стол\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71625"/>
            <a:ext cx="25590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3643313" cy="4357687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       Некрасовские традиции нашли своё отражение в поэзии великого русского поэта С. А. Есенина. Сквозь творчество Есенина проходит светлый образ матери поэта. Есенина можно поставить рядом с Некрасовым, воспевшим «слёзы бедных матерей».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51" name="Picture 3" descr="C:\Documents and Settings\ADMIN\Рабочий стол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1500"/>
            <a:ext cx="2928938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00438" y="4929188"/>
            <a:ext cx="4714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ru-RU" sz="2400">
                <a:solidFill>
                  <a:srgbClr val="0070C0"/>
                </a:solidFill>
                <a:latin typeface="Calibri" panose="020F0502020204030204" pitchFamily="34" charset="0"/>
              </a:rPr>
              <a:t>Им не забыть своих детей,</a:t>
            </a:r>
          </a:p>
          <a:p>
            <a:pPr algn="ctr" eaLnBrk="1" hangingPunct="1"/>
            <a:r>
              <a:rPr lang="ru-RU" sz="2400">
                <a:solidFill>
                  <a:srgbClr val="0070C0"/>
                </a:solidFill>
                <a:latin typeface="Calibri" panose="020F0502020204030204" pitchFamily="34" charset="0"/>
              </a:rPr>
              <a:t>Погибших на кровавой ниве,</a:t>
            </a:r>
          </a:p>
          <a:p>
            <a:pPr algn="ctr" eaLnBrk="1" hangingPunct="1"/>
            <a:r>
              <a:rPr lang="ru-RU" sz="2400">
                <a:solidFill>
                  <a:srgbClr val="0070C0"/>
                </a:solidFill>
                <a:latin typeface="Calibri" panose="020F0502020204030204" pitchFamily="34" charset="0"/>
              </a:rPr>
              <a:t>Как не поднять плакучей иве</a:t>
            </a:r>
          </a:p>
          <a:p>
            <a:pPr algn="ctr" eaLnBrk="1" hangingPunct="1"/>
            <a:r>
              <a:rPr lang="ru-RU" sz="2400">
                <a:solidFill>
                  <a:srgbClr val="0070C0"/>
                </a:solidFill>
                <a:latin typeface="Calibri" panose="020F0502020204030204" pitchFamily="34" charset="0"/>
              </a:rPr>
              <a:t>Своих поникнувших ветвей.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8800" y="152400"/>
            <a:ext cx="3352800" cy="2286000"/>
          </a:xfrm>
        </p:spPr>
        <p:txBody>
          <a:bodyPr/>
          <a:lstStyle/>
          <a:p>
            <a:r>
              <a:rPr lang="ru-RU" sz="2800" dirty="0" smtClean="0"/>
              <a:t>Анна Тимофеевна Гагарина (Матвеева)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7227">
            <a:off x="54642" y="638121"/>
            <a:ext cx="5442676" cy="37631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48000"/>
            <a:ext cx="5105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51099"/>
      </p:ext>
    </p:extLst>
  </p:cSld>
  <p:clrMapOvr>
    <a:masterClrMapping/>
  </p:clrMapOvr>
  <p:transition advClick="0" advTm="9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8800" y="457200"/>
            <a:ext cx="3352800" cy="1600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Джулия Леннон</a:t>
            </a:r>
            <a:br>
              <a:rPr lang="ru-RU" sz="2400" dirty="0" smtClean="0"/>
            </a:br>
            <a:r>
              <a:rPr lang="ru-RU" sz="2400" dirty="0" smtClean="0"/>
              <a:t>( Стенли)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1"/>
            <a:ext cx="5257800" cy="32003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2133599"/>
            <a:ext cx="5098473" cy="3276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581400"/>
            <a:ext cx="4876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85936"/>
      </p:ext>
    </p:extLst>
  </p:cSld>
  <p:clrMapOvr>
    <a:masterClrMapping/>
  </p:clrMapOvr>
  <p:transition advClick="0" advTm="9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457200"/>
            <a:ext cx="4952999" cy="1447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МАРИЯ Александровна Ульянова (Бланк)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152400"/>
            <a:ext cx="3491456" cy="45259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73" y="2290330"/>
            <a:ext cx="54864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09722"/>
      </p:ext>
    </p:extLst>
  </p:cSld>
  <p:clrMapOvr>
    <a:masterClrMapping/>
  </p:clrMapOvr>
  <p:transition advClick="0" advTm="9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0"/>
            <a:ext cx="4876800" cy="2133600"/>
          </a:xfrm>
        </p:spPr>
        <p:txBody>
          <a:bodyPr/>
          <a:lstStyle/>
          <a:p>
            <a:r>
              <a:rPr lang="ru-RU" dirty="0" smtClean="0"/>
              <a:t>Мария Лопес Пикассо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6648450" cy="42981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83714"/>
            <a:ext cx="3886200" cy="46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52676"/>
      </p:ext>
    </p:extLst>
  </p:cSld>
  <p:clrMapOvr>
    <a:masterClrMapping/>
  </p:clrMapOvr>
  <p:transition advClick="0" advTm="9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953000"/>
            <a:ext cx="7772400" cy="1470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FF0000"/>
                </a:solidFill>
                <a:latin typeface="Calligraph" pitchFamily="2" charset="0"/>
              </a:rPr>
              <a:t>Материнская любовь подобна кругу, она не имеет ни начала, ни конца.</a:t>
            </a:r>
          </a:p>
        </p:txBody>
      </p:sp>
      <p:pic>
        <p:nvPicPr>
          <p:cNvPr id="2052" name="Picture 4" descr="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0350"/>
            <a:ext cx="39401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900113" y="90805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6372225" y="436562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7885113" y="119697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468313" y="609282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2000264"/>
          </a:xfrm>
          <a:ln w="38100"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00FF"/>
                </a:solidFill>
              </a:rPr>
              <a:t>Птица рада весне, а младенец – матери.</a:t>
            </a:r>
            <a:endParaRPr lang="ru-RU" sz="4800" b="1" dirty="0">
              <a:solidFill>
                <a:srgbClr val="0000FF"/>
              </a:solidFill>
            </a:endParaRPr>
          </a:p>
        </p:txBody>
      </p:sp>
      <p:pic>
        <p:nvPicPr>
          <p:cNvPr id="7" name="Содержимое 6" descr="соловушка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71538" y="2714620"/>
            <a:ext cx="3286148" cy="2928958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15367" name="Рисунок 8" descr="мать с младенцем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714620"/>
            <a:ext cx="2409825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3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tas_Mihaylov_-_Moya_milaya_mama_Svet_tvoih_glaz_vsyudu_ryadom_so_mnoy._Bredu_po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85750"/>
            <a:ext cx="7772400" cy="1857375"/>
          </a:xfrm>
          <a:solidFill>
            <a:srgbClr val="99FF33"/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Нет милее дружка, чем родима матушка.</a:t>
            </a:r>
            <a:endParaRPr lang="ru-RU" sz="48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Содержимое 5" descr="мама с дочкой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4600" y="2667000"/>
            <a:ext cx="3990975" cy="3884549"/>
          </a:xfrm>
          <a:prstGeom prst="roundRect">
            <a:avLst>
              <a:gd name="adj" fmla="val 21594"/>
            </a:avLst>
          </a:prstGeom>
          <a:ln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20796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66FFFF"/>
                </a:solidFill>
              </a:rPr>
              <a:t>Материнский гнев – что весенний снег: и много его выпадает, да скоро растает.</a:t>
            </a:r>
          </a:p>
        </p:txBody>
      </p:sp>
      <p:pic>
        <p:nvPicPr>
          <p:cNvPr id="6" name="Содержимое 5" descr="таение снега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5700" y="3100388"/>
            <a:ext cx="1905000" cy="1435100"/>
          </a:xfrm>
          <a:ln w="38100" cap="sq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мамин гнев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0">
            <a:off x="479425" y="2822575"/>
            <a:ext cx="2286000" cy="2428875"/>
          </a:xfrm>
          <a:prstGeom prst="rect">
            <a:avLst/>
          </a:prstGeom>
          <a:ln w="38100" cap="sq">
            <a:solidFill>
              <a:srgbClr val="66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мама с сыно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3962400"/>
            <a:ext cx="2500330" cy="2357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579562"/>
          </a:xfrm>
          <a:solidFill>
            <a:srgbClr val="FF6600"/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FF00"/>
                </a:solidFill>
              </a:rPr>
              <a:t>В материнском сердце для всех детей ласки хватит.</a:t>
            </a:r>
          </a:p>
        </p:txBody>
      </p:sp>
      <p:pic>
        <p:nvPicPr>
          <p:cNvPr id="4" name="Содержимое 3" descr="мамонтёнок с мамой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000000">
            <a:off x="314928" y="2294726"/>
            <a:ext cx="2763520" cy="2223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мать с ребёнком.jpeg"/>
          <p:cNvPicPr>
            <a:picLocks noChangeAspect="1"/>
          </p:cNvPicPr>
          <p:nvPr/>
        </p:nvPicPr>
        <p:blipFill>
          <a:blip r:embed="rId4" cstate="print"/>
          <a:srcRect b="8571"/>
          <a:stretch>
            <a:fillRect/>
          </a:stretch>
        </p:blipFill>
        <p:spPr>
          <a:xfrm rot="600000">
            <a:off x="5550488" y="3831998"/>
            <a:ext cx="3214710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сердце на ладони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3071810"/>
            <a:ext cx="2286016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7772400" cy="1643063"/>
          </a:xfrm>
          <a:solidFill>
            <a:schemeClr val="bg1">
              <a:lumMod val="90000"/>
            </a:schemeClr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6600"/>
                </a:solidFill>
              </a:rPr>
              <a:t>При солнышке тепло, при матушке добро.</a:t>
            </a:r>
            <a:endParaRPr lang="ru-RU" sz="4800" b="1" dirty="0">
              <a:solidFill>
                <a:srgbClr val="FF6600"/>
              </a:solidFill>
            </a:endParaRPr>
          </a:p>
        </p:txBody>
      </p:sp>
      <p:pic>
        <p:nvPicPr>
          <p:cNvPr id="4" name="Содержимое 4" descr="солнышко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2214554"/>
            <a:ext cx="3000396" cy="3000396"/>
          </a:xfr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Bearly Awake, Churchill, Manitoba, Can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2643182"/>
            <a:ext cx="4500562" cy="3714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5000"/>
                <a:lumOff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686800" cy="8382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Banco" pitchFamily="18" charset="0"/>
              </a:rPr>
              <a:t>Страница 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Banco" pitchFamily="18" charset="0"/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Banco" pitchFamily="18" charset="0"/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Banco" pitchFamily="18" charset="0"/>
              </a:rPr>
            </a:br>
            <a:r>
              <a:rPr lang="ru-RU" b="1" dirty="0" smtClean="0">
                <a:solidFill>
                  <a:srgbClr val="FF0000"/>
                </a:solidFill>
              </a:rPr>
              <a:t>Образ матери в музыке</a:t>
            </a:r>
            <a:endParaRPr lang="ru-RU" sz="4000" b="1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61444" name="Picture 2" descr="http://www.poetryclub.com.ua/upload/poem_all/00299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8674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237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2468" name="Picture 4" descr="http://www.virtualsheetmusic.com/images/first_pages/BIG/Schubert/AveMariaFlPfFirst_B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6" descr="http://img0.liveinternet.ru/images/attach/c/1/54/265/54265580_1001890PH08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04800"/>
            <a:ext cx="4318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Box 6"/>
          <p:cNvSpPr txBox="1">
            <a:spLocks noChangeArrowheads="1"/>
          </p:cNvSpPr>
          <p:nvPr/>
        </p:nvSpPr>
        <p:spPr bwMode="auto">
          <a:xfrm>
            <a:off x="5181600" y="60960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ru-RU" sz="2800" b="1"/>
              <a:t>Франц Шуберт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0084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3492" name="Picture 2" descr="http://www.pevchiy.ru/nota/vsenoschnoe_bdenie_1/boghorodyce_devo_radujs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4" descr="http://img1.liveinternet.ru/images/attach/c/3/75/261/75261819_fa4910ceb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5"/>
          <p:cNvSpPr txBox="1">
            <a:spLocks noChangeArrowheads="1"/>
          </p:cNvSpPr>
          <p:nvPr/>
        </p:nvSpPr>
        <p:spPr bwMode="auto">
          <a:xfrm>
            <a:off x="457200" y="6019800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ru-RU" sz="3200" b="1"/>
              <a:t>Сергей Рахманинов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5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4516" name="Picture 2" descr="http://i.io.ua/img_su/small/0002/43/00024389_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34290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4" descr="http://litizia.narod.ru/rzn/n2/pesnia_o_materi/pesnia_o_mame_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614738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55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5540" name="Picture 4" descr="http://www.doshkolniki.com/pesni/pesenka_pro_mam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95600"/>
            <a:ext cx="5257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2" descr="http://studystar.narod.ru/vrvuz/1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4724400"/>
            <a:ext cx="8075612" cy="1401763"/>
          </a:xfrm>
        </p:spPr>
        <p:txBody>
          <a:bodyPr>
            <a:normAutofit fontScale="775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rgbClr val="00B050"/>
                </a:solidFill>
                <a:latin typeface="Calligraph" pitchFamily="2" charset="0"/>
              </a:rPr>
              <a:t>Материнская любовь вечна.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rgbClr val="00B050"/>
                </a:solidFill>
                <a:latin typeface="Calligraph" pitchFamily="2" charset="0"/>
              </a:rPr>
              <a:t>Ей не страшны ни время, ни расстояние, ни трудности, ни невзгоды!</a:t>
            </a:r>
          </a:p>
        </p:txBody>
      </p:sp>
      <p:pic>
        <p:nvPicPr>
          <p:cNvPr id="3076" name="Picture 4" descr="mom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9215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900113" y="908050"/>
            <a:ext cx="431800" cy="504825"/>
          </a:xfrm>
          <a:prstGeom prst="star5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7380288" y="6092825"/>
            <a:ext cx="431800" cy="504825"/>
          </a:xfrm>
          <a:prstGeom prst="star5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8101013" y="476250"/>
            <a:ext cx="431800" cy="504825"/>
          </a:xfrm>
          <a:prstGeom prst="star5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827088" y="4437063"/>
            <a:ext cx="431800" cy="504825"/>
          </a:xfrm>
          <a:prstGeom prst="star5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6516688" y="2924175"/>
            <a:ext cx="431800" cy="504825"/>
          </a:xfrm>
          <a:prstGeom prst="star5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лана\Desktop\Добавление к презентации\материнская любов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563" name="Rectangle 1"/>
          <p:cNvSpPr>
            <a:spLocks noChangeArrowheads="1"/>
          </p:cNvSpPr>
          <p:nvPr/>
        </p:nvSpPr>
        <p:spPr bwMode="auto">
          <a:xfrm>
            <a:off x="457200" y="-66675"/>
            <a:ext cx="838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Не обижайте матерей,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На матерей не обижайтесь.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Перед разлукой у дверей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Нежнее с ними попрощайтесь.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И уходить за поворот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Вы не спешите, не спешите,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И ей, стоящей у ворот,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Как можно дольше помашите.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Вздыхают матери в тиши,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В тиши ночей, в тиши тревожной.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Для них мы вечно малыши,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И с этим спорить невозможно.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Так будьте чуточку добрей,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Опекой их не раздражайтесь,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Не обижайте матерей.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На матерей не обижайтесь.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Они страдают от разлук,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И нам в дороге беспредельной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Без материнских добрых рук –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Как малышам без колыбельной.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Пишите письма им скорей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И слов высоких не стесняйтесь,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Не обижайте матерей,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На матерей не обижайтесь.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r"/>
            <a:r>
              <a:rPr lang="ru-RU" sz="1600" b="1">
                <a:solidFill>
                  <a:srgbClr val="0070C0"/>
                </a:solidFill>
                <a:latin typeface="Arbat" pitchFamily="2" charset="0"/>
                <a:cs typeface="Times New Roman" panose="02020603050405020304" pitchFamily="18" charset="0"/>
              </a:rPr>
              <a:t>                                          (Виктор Гин)</a:t>
            </a:r>
            <a:endParaRPr lang="ru-RU" sz="12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ctr"/>
            <a:endParaRPr lang="ru-RU" sz="2000" b="1">
              <a:solidFill>
                <a:srgbClr val="0070C0"/>
              </a:solidFill>
              <a:latin typeface="Arbat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92100"/>
            <a:ext cx="8713788" cy="4721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u="sng" dirty="0" smtClean="0">
                <a:solidFill>
                  <a:srgbClr val="FF0000"/>
                </a:solidFill>
                <a:latin typeface="Georgia" pitchFamily="18" charset="0"/>
              </a:rPr>
              <a:t>Мама</a:t>
            </a:r>
            <a:r>
              <a:rPr lang="ru-RU" sz="6600" b="1" dirty="0" smtClean="0">
                <a:solidFill>
                  <a:srgbClr val="FF0000"/>
                </a:solidFill>
                <a:latin typeface="Georgia" pitchFamily="18" charset="0"/>
              </a:rPr>
              <a:t> – </a:t>
            </a:r>
            <a:br>
              <a:rPr lang="ru-RU" sz="66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600" b="1" dirty="0" smtClean="0">
                <a:solidFill>
                  <a:srgbClr val="FF33CC"/>
                </a:solidFill>
                <a:latin typeface="Georgia" pitchFamily="18" charset="0"/>
              </a:rPr>
              <a:t>самый родной </a:t>
            </a:r>
            <a:r>
              <a:rPr lang="ru-RU" sz="66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600" b="1" dirty="0" smtClean="0">
                <a:solidFill>
                  <a:srgbClr val="00B0F0"/>
                </a:solidFill>
                <a:latin typeface="Georgia" pitchFamily="18" charset="0"/>
              </a:rPr>
              <a:t>и любимый </a:t>
            </a:r>
            <a:r>
              <a:rPr lang="ru-RU" sz="6600" b="1" dirty="0" smtClean="0">
                <a:solidFill>
                  <a:srgbClr val="92D050"/>
                </a:solidFill>
                <a:latin typeface="Georgia" pitchFamily="18" charset="0"/>
              </a:rPr>
              <a:t>человек</a:t>
            </a: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941888"/>
            <a:ext cx="8229600" cy="1112837"/>
          </a:xfrm>
        </p:spPr>
        <p:txBody>
          <a:bodyPr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Calligraph" pitchFamily="2" charset="0"/>
              </a:rPr>
              <a:t>Нет дружбы крепче, нет любви сильнее, чем то чувство, которое испытывает мать к своему ребенку.</a:t>
            </a:r>
          </a:p>
        </p:txBody>
      </p:sp>
      <p:pic>
        <p:nvPicPr>
          <p:cNvPr id="5124" name="Picture 4" descr="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33375"/>
            <a:ext cx="3074987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900113" y="908050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867400" y="4437063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11188" y="6021388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316913" y="5876925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6948488" y="404813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Картинка 1 из 4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4103688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6"/>
          <p:cNvSpPr>
            <a:spLocks noGrp="1" noChangeArrowheads="1"/>
          </p:cNvSpPr>
          <p:nvPr>
            <p:ph sz="half" idx="1"/>
          </p:nvPr>
        </p:nvSpPr>
        <p:spPr>
          <a:xfrm>
            <a:off x="4648200" y="765175"/>
            <a:ext cx="4038600" cy="56165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solidFill>
                  <a:srgbClr val="0070C0"/>
                </a:solidFill>
              </a:rPr>
              <a:t>Образ матери на Руси</a:t>
            </a:r>
          </a:p>
          <a:p>
            <a:pPr algn="ctr">
              <a:buFontTx/>
              <a:buNone/>
            </a:pPr>
            <a:r>
              <a:rPr lang="ru-RU" b="1" smtClean="0">
                <a:solidFill>
                  <a:srgbClr val="0070C0"/>
                </a:solidFill>
              </a:rPr>
              <a:t>издавна связан – с</a:t>
            </a:r>
          </a:p>
          <a:p>
            <a:pPr algn="ctr">
              <a:buFontTx/>
              <a:buNone/>
            </a:pPr>
            <a:r>
              <a:rPr lang="ru-RU" b="1" smtClean="0">
                <a:solidFill>
                  <a:srgbClr val="0070C0"/>
                </a:solidFill>
              </a:rPr>
              <a:t>Богородицей, которая</a:t>
            </a:r>
          </a:p>
          <a:p>
            <a:pPr algn="ctr">
              <a:buFontTx/>
              <a:buNone/>
            </a:pPr>
            <a:r>
              <a:rPr lang="ru-RU" b="1" smtClean="0">
                <a:solidFill>
                  <a:srgbClr val="0070C0"/>
                </a:solidFill>
              </a:rPr>
              <a:t>воспринималась как</a:t>
            </a:r>
          </a:p>
          <a:p>
            <a:pPr algn="ctr">
              <a:buFontTx/>
              <a:buNone/>
            </a:pPr>
            <a:r>
              <a:rPr lang="ru-RU" b="1" smtClean="0">
                <a:solidFill>
                  <a:srgbClr val="0070C0"/>
                </a:solidFill>
              </a:rPr>
              <a:t>защитница и</a:t>
            </a:r>
          </a:p>
          <a:p>
            <a:pPr algn="ctr">
              <a:buFontTx/>
              <a:buNone/>
            </a:pPr>
            <a:r>
              <a:rPr lang="ru-RU" b="1" smtClean="0">
                <a:solidFill>
                  <a:srgbClr val="0070C0"/>
                </a:solidFill>
              </a:rPr>
              <a:t>покровительница</a:t>
            </a:r>
          </a:p>
          <a:p>
            <a:pPr algn="ctr">
              <a:buFontTx/>
              <a:buNone/>
            </a:pPr>
            <a:r>
              <a:rPr lang="ru-RU" b="1" smtClean="0">
                <a:solidFill>
                  <a:srgbClr val="0070C0"/>
                </a:solidFill>
              </a:rPr>
              <a:t>родной земли,</a:t>
            </a:r>
          </a:p>
          <a:p>
            <a:pPr algn="ctr">
              <a:buFontTx/>
              <a:buNone/>
            </a:pPr>
            <a:r>
              <a:rPr lang="ru-RU" b="1" smtClean="0">
                <a:solidFill>
                  <a:srgbClr val="0070C0"/>
                </a:solidFill>
              </a:rPr>
              <a:t>заступница людей</a:t>
            </a:r>
          </a:p>
          <a:p>
            <a:pPr algn="ctr">
              <a:buFontTx/>
              <a:buNone/>
            </a:pPr>
            <a:r>
              <a:rPr lang="ru-RU" b="1" smtClean="0">
                <a:solidFill>
                  <a:srgbClr val="0070C0"/>
                </a:solidFill>
              </a:rPr>
              <a:t>перед Богом.   </a:t>
            </a:r>
          </a:p>
          <a:p>
            <a:endParaRPr lang="ru-RU" smtClean="0">
              <a:solidFill>
                <a:srgbClr val="D60093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304800" y="228600"/>
            <a:ext cx="4316413" cy="61928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МАМА! Как прекрасно это </a:t>
            </a:r>
          </a:p>
          <a:p>
            <a:pPr algn="ctr"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 слово одинаково звучит на</a:t>
            </a:r>
          </a:p>
          <a:p>
            <a:pPr algn="ctr"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языках разных народов.</a:t>
            </a:r>
          </a:p>
          <a:p>
            <a:pPr algn="ctr"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Мамой мы называем самого</a:t>
            </a:r>
          </a:p>
          <a:p>
            <a:pPr algn="ctr"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близкого, дорогого и</a:t>
            </a:r>
          </a:p>
          <a:p>
            <a:pPr algn="ctr"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единственного человека.</a:t>
            </a:r>
          </a:p>
          <a:p>
            <a:pPr algn="ctr"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Ежегодно в России, в</a:t>
            </a:r>
          </a:p>
          <a:p>
            <a:pPr algn="ctr"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последнее воскресенье</a:t>
            </a:r>
          </a:p>
          <a:p>
            <a:pPr algn="ctr"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ноября, отмечается </a:t>
            </a:r>
            <a:r>
              <a:rPr lang="ru-RU" sz="2400" b="1" i="1" smtClean="0">
                <a:solidFill>
                  <a:srgbClr val="FF0000"/>
                </a:solidFill>
              </a:rPr>
              <a:t>День</a:t>
            </a:r>
          </a:p>
          <a:p>
            <a:pPr algn="ctr">
              <a:buFontTx/>
              <a:buNone/>
            </a:pPr>
            <a:r>
              <a:rPr lang="ru-RU" sz="2400" b="1" i="1" smtClean="0">
                <a:solidFill>
                  <a:srgbClr val="FF0000"/>
                </a:solidFill>
              </a:rPr>
              <a:t>Матери </a:t>
            </a:r>
            <a:r>
              <a:rPr lang="ru-RU" sz="2400" b="1" smtClean="0">
                <a:solidFill>
                  <a:srgbClr val="FF0000"/>
                </a:solidFill>
              </a:rPr>
              <a:t>: «Что больше</a:t>
            </a:r>
          </a:p>
          <a:p>
            <a:pPr algn="ctr"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всего мы ценим в женщине?</a:t>
            </a:r>
          </a:p>
          <a:p>
            <a:pPr algn="ctr"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Что делает ее Женщиной?  Ответ прост - это Материнство. </a:t>
            </a:r>
          </a:p>
        </p:txBody>
      </p:sp>
      <p:pic>
        <p:nvPicPr>
          <p:cNvPr id="19459" name="Picture 11" descr="Картинка 25 из 5862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549275"/>
            <a:ext cx="4183062" cy="5688013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2" descr="http://image.slidesharecdn.com/random-110430001906-phpapp02/95/slide-3-728.jpg?13041408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random-110430001906-phpapp02/95/slide-8-728.jpg?13041408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519</TotalTime>
  <Words>807</Words>
  <Application>Microsoft Office PowerPoint</Application>
  <PresentationFormat>Экран (4:3)</PresentationFormat>
  <Paragraphs>146</Paragraphs>
  <Slides>41</Slides>
  <Notes>15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9" baseType="lpstr">
      <vt:lpstr>a_AlgeriusCapsNr</vt:lpstr>
      <vt:lpstr>a_BodoniNova</vt:lpstr>
      <vt:lpstr>Arbat</vt:lpstr>
      <vt:lpstr>Arial</vt:lpstr>
      <vt:lpstr>Banco</vt:lpstr>
      <vt:lpstr>Boyarsky</vt:lpstr>
      <vt:lpstr>Calibri</vt:lpstr>
      <vt:lpstr>Calligraph</vt:lpstr>
      <vt:lpstr>Caslon</vt:lpstr>
      <vt:lpstr>Century Schoolbook</vt:lpstr>
      <vt:lpstr>Franklin Gothic Book</vt:lpstr>
      <vt:lpstr>Franklin Gothic Medium</vt:lpstr>
      <vt:lpstr>Georgia</vt:lpstr>
      <vt:lpstr>Tahoma</vt:lpstr>
      <vt:lpstr>Times New Roman</vt:lpstr>
      <vt:lpstr>Wingdings</vt:lpstr>
      <vt:lpstr>Wingdings 2</vt:lpstr>
      <vt:lpstr>Трек</vt:lpstr>
      <vt:lpstr> </vt:lpstr>
      <vt:lpstr>Презентация PowerPoint</vt:lpstr>
      <vt:lpstr>Материнская любовь подобна кругу, она не имеет ни начала, ни конца.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 января 1998 года президент Борис Ельцин подписал Указ о праздновании Дня матери в России. Символами праздника являются цветок незабудка и плюшевый медведь  </vt:lpstr>
      <vt:lpstr>  Страница  Образ матери  в изобразительном  искусстве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Страница   Образ матери в литературе</vt:lpstr>
      <vt:lpstr>Велика и многообразна русская литература. Неоспоримо её гражданское и общественное звучание и значение. Одна из святых страниц в нашей литературе, дорогая и близкая любому неочерствевшему сердцу, – это произведения о матери.</vt:lpstr>
      <vt:lpstr>Презентация PowerPoint</vt:lpstr>
      <vt:lpstr>Презентация PowerPoint</vt:lpstr>
      <vt:lpstr>Анна Тимофеевна Гагарина (Матвеева)</vt:lpstr>
      <vt:lpstr>Джулия Леннон ( Стенли)</vt:lpstr>
      <vt:lpstr>МАРИЯ Александровна Ульянова (Бланк)</vt:lpstr>
      <vt:lpstr>Мария Лопес Пикассо</vt:lpstr>
      <vt:lpstr>Птица рада весне, а младенец – матери.</vt:lpstr>
      <vt:lpstr>Нет милее дружка, чем родима матушка.</vt:lpstr>
      <vt:lpstr>Материнский гнев – что весенний снег: и много его выпадает, да скоро растает.</vt:lpstr>
      <vt:lpstr>В материнском сердце для всех детей ласки хватит.</vt:lpstr>
      <vt:lpstr>При солнышке тепло, при матушке добро.</vt:lpstr>
      <vt:lpstr>Страница   Образ матери в музыке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Мама –  самый родной  и любимый человек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15</cp:lastModifiedBy>
  <cp:revision>59</cp:revision>
  <dcterms:created xsi:type="dcterms:W3CDTF">2012-10-22T14:32:54Z</dcterms:created>
  <dcterms:modified xsi:type="dcterms:W3CDTF">2018-11-23T04:38:35Z</dcterms:modified>
</cp:coreProperties>
</file>